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56" r:id="rId2"/>
    <p:sldId id="264" r:id="rId3"/>
    <p:sldId id="257" r:id="rId4"/>
    <p:sldId id="272" r:id="rId5"/>
    <p:sldId id="265" r:id="rId6"/>
    <p:sldId id="258" r:id="rId7"/>
    <p:sldId id="275" r:id="rId8"/>
    <p:sldId id="259" r:id="rId9"/>
    <p:sldId id="271" r:id="rId10"/>
    <p:sldId id="268" r:id="rId11"/>
    <p:sldId id="261" r:id="rId12"/>
    <p:sldId id="273" r:id="rId13"/>
    <p:sldId id="269" r:id="rId14"/>
    <p:sldId id="260" r:id="rId15"/>
    <p:sldId id="270" r:id="rId16"/>
    <p:sldId id="262" r:id="rId17"/>
    <p:sldId id="267" r:id="rId18"/>
    <p:sldId id="274"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ryYlLYYbvnFljwAEMVjHib1+Ntg=="/>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20" y="-6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customschemas.google.com/relationships/presentationmetadata" Target="metadata"/><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1803B5-9809-D349-BF2C-6861CAA1D358}" type="datetimeFigureOut">
              <a:rPr lang="en-US" smtClean="0"/>
              <a:t>10/19/19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C56E2F-0AFF-7447-89BB-5FCDA9019C09}" type="slidenum">
              <a:rPr lang="en-US" smtClean="0"/>
              <a:t>‹#›</a:t>
            </a:fld>
            <a:endParaRPr lang="en-US"/>
          </a:p>
        </p:txBody>
      </p:sp>
    </p:spTree>
    <p:extLst>
      <p:ext uri="{BB962C8B-B14F-4D97-AF65-F5344CB8AC3E}">
        <p14:creationId xmlns:p14="http://schemas.microsoft.com/office/powerpoint/2010/main" val="950540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114104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youtube.com/watch?v=88OL8NdkV-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898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7101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6" name="Google Shape;10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Stephen</a:t>
            </a:r>
            <a:r>
              <a:rPr lang="en-US" baseline="0" dirty="0" smtClean="0"/>
              <a:t> </a:t>
            </a:r>
            <a:r>
              <a:rPr lang="en-US" baseline="0" smtClean="0"/>
              <a:t>Hawking story</a:t>
            </a:r>
            <a:endParaRPr dirty="0"/>
          </a:p>
        </p:txBody>
      </p:sp>
      <p:sp>
        <p:nvSpPr>
          <p:cNvPr id="106" name="Google Shape;10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23e6aaa4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23e6aaa4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Discuss!!!  This is our handout</a:t>
            </a:r>
            <a:r>
              <a:rPr lang="en-US" baseline="0" dirty="0" smtClean="0"/>
              <a:t> p1</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our handout p2</a:t>
            </a:r>
            <a:endParaRPr lang="en-US" dirty="0"/>
          </a:p>
        </p:txBody>
      </p:sp>
    </p:spTree>
    <p:extLst>
      <p:ext uri="{BB962C8B-B14F-4D97-AF65-F5344CB8AC3E}">
        <p14:creationId xmlns:p14="http://schemas.microsoft.com/office/powerpoint/2010/main" val="80109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our handout p2</a:t>
            </a:r>
            <a:endParaRPr lang="en-US" dirty="0"/>
          </a:p>
        </p:txBody>
      </p:sp>
    </p:spTree>
    <p:extLst>
      <p:ext uri="{BB962C8B-B14F-4D97-AF65-F5344CB8AC3E}">
        <p14:creationId xmlns:p14="http://schemas.microsoft.com/office/powerpoint/2010/main" val="80109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Start with our examples:</a:t>
            </a:r>
            <a:r>
              <a:rPr lang="en-US" baseline="0" dirty="0" smtClean="0"/>
              <a:t>  LH </a:t>
            </a:r>
            <a:r>
              <a:rPr lang="mr-IN" baseline="0" dirty="0" smtClean="0"/>
              <a:t>–</a:t>
            </a:r>
            <a:r>
              <a:rPr lang="en-US" baseline="0" dirty="0" smtClean="0"/>
              <a:t> really good memory  LM </a:t>
            </a:r>
            <a:r>
              <a:rPr lang="mr-IN" baseline="0" dirty="0" smtClean="0"/>
              <a:t>–</a:t>
            </a:r>
            <a:r>
              <a:rPr lang="en-US" baseline="0" dirty="0" smtClean="0"/>
              <a:t> developing an obsessive condition (locking my car)</a:t>
            </a:r>
            <a:endParaRPr lang="en-US" dirty="0" smtClean="0"/>
          </a:p>
          <a:p>
            <a:pPr marL="0" lvl="0" indent="0" algn="l" rtl="0">
              <a:lnSpc>
                <a:spcPct val="100000"/>
              </a:lnSpc>
              <a:spcBef>
                <a:spcPts val="0"/>
              </a:spcBef>
              <a:spcAft>
                <a:spcPts val="0"/>
              </a:spcAft>
              <a:buSzPts val="1100"/>
              <a:buNone/>
            </a:pPr>
            <a:r>
              <a:rPr lang="en-US" dirty="0" smtClean="0"/>
              <a:t>Discuss</a:t>
            </a:r>
            <a:r>
              <a:rPr lang="en-US" baseline="0" dirty="0" smtClean="0"/>
              <a:t> i</a:t>
            </a:r>
            <a:r>
              <a:rPr lang="en-US" dirty="0" smtClean="0"/>
              <a:t>n</a:t>
            </a:r>
            <a:r>
              <a:rPr lang="en-US" baseline="0" dirty="0" smtClean="0"/>
              <a:t> group of 4 or 5 </a:t>
            </a:r>
            <a:r>
              <a:rPr lang="mr-IN" baseline="0" dirty="0" smtClean="0"/>
              <a:t>…</a:t>
            </a:r>
            <a:r>
              <a:rPr lang="en-US" baseline="0" dirty="0" smtClean="0"/>
              <a:t>  A few report out.</a:t>
            </a: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LM </a:t>
            </a:r>
            <a:r>
              <a:rPr lang="mr-IN" dirty="0" smtClean="0"/>
              <a:t>–</a:t>
            </a:r>
            <a:r>
              <a:rPr lang="en-US" dirty="0" smtClean="0"/>
              <a:t> 1</a:t>
            </a:r>
            <a:r>
              <a:rPr lang="en-US" baseline="30000" dirty="0" smtClean="0"/>
              <a:t>st</a:t>
            </a:r>
            <a:r>
              <a:rPr lang="en-US" dirty="0" smtClean="0"/>
              <a:t> one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LH </a:t>
            </a:r>
            <a:r>
              <a:rPr lang="mr-IN" dirty="0" smtClean="0"/>
              <a:t>–</a:t>
            </a:r>
            <a:r>
              <a:rPr lang="en-US" dirty="0" smtClean="0"/>
              <a:t> 2</a:t>
            </a:r>
            <a:r>
              <a:rPr lang="en-US" baseline="30000" dirty="0" smtClean="0"/>
              <a:t>nd</a:t>
            </a:r>
            <a:r>
              <a:rPr lang="en-US" baseline="0" dirty="0" smtClean="0"/>
              <a:t> one</a:t>
            </a:r>
            <a:endParaRPr lang="en-US"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Start with our examples:</a:t>
            </a:r>
            <a:r>
              <a:rPr lang="en-US" baseline="0" dirty="0" smtClean="0"/>
              <a:t>  </a:t>
            </a:r>
          </a:p>
          <a:p>
            <a:pPr marL="0" lvl="0" indent="0" algn="l" rtl="0">
              <a:lnSpc>
                <a:spcPct val="100000"/>
              </a:lnSpc>
              <a:spcBef>
                <a:spcPts val="0"/>
              </a:spcBef>
              <a:spcAft>
                <a:spcPts val="0"/>
              </a:spcAft>
              <a:buSzPts val="1100"/>
              <a:buNone/>
            </a:pPr>
            <a:r>
              <a:rPr lang="en-US" baseline="0" dirty="0" smtClean="0"/>
              <a:t>LH </a:t>
            </a:r>
            <a:r>
              <a:rPr lang="mr-IN" baseline="0" dirty="0" smtClean="0"/>
              <a:t>–</a:t>
            </a:r>
            <a:r>
              <a:rPr lang="en-US" baseline="0" dirty="0" smtClean="0"/>
              <a:t> strokes led me to book; retrieval practice with students to strengthen pathways; using students’ existing skills to build new ones</a:t>
            </a:r>
          </a:p>
          <a:p>
            <a:pPr marL="0" lvl="0" indent="0" algn="l" rtl="0">
              <a:lnSpc>
                <a:spcPct val="100000"/>
              </a:lnSpc>
              <a:spcBef>
                <a:spcPts val="0"/>
              </a:spcBef>
              <a:spcAft>
                <a:spcPts val="0"/>
              </a:spcAft>
              <a:buSzPts val="1100"/>
              <a:buNone/>
            </a:pPr>
            <a:r>
              <a:rPr lang="en-US" baseline="0" dirty="0" smtClean="0"/>
              <a:t>LM </a:t>
            </a:r>
            <a:r>
              <a:rPr lang="mr-IN" baseline="0" dirty="0" smtClean="0"/>
              <a:t>–</a:t>
            </a:r>
            <a:r>
              <a:rPr lang="en-US" baseline="0" dirty="0" smtClean="0"/>
              <a:t> Lang’s Small Teaching reinforced some neuroplasticity concepts; been teaching my students about the growth mindset for awhile</a:t>
            </a:r>
            <a:endParaRPr lang="en-US" dirty="0" smtClean="0"/>
          </a:p>
          <a:p>
            <a:pPr marL="0" lvl="0" indent="0" algn="l" rtl="0">
              <a:lnSpc>
                <a:spcPct val="100000"/>
              </a:lnSpc>
              <a:spcBef>
                <a:spcPts val="0"/>
              </a:spcBef>
              <a:spcAft>
                <a:spcPts val="0"/>
              </a:spcAft>
              <a:buSzPts val="1100"/>
              <a:buNone/>
            </a:pPr>
            <a:r>
              <a:rPr lang="en-US" dirty="0" smtClean="0"/>
              <a:t>Discuss</a:t>
            </a:r>
            <a:r>
              <a:rPr lang="en-US" baseline="0" dirty="0" smtClean="0"/>
              <a:t> i</a:t>
            </a:r>
            <a:r>
              <a:rPr lang="en-US" dirty="0" smtClean="0"/>
              <a:t>n</a:t>
            </a:r>
            <a:r>
              <a:rPr lang="en-US" baseline="0" dirty="0" smtClean="0"/>
              <a:t> group of 4 or 5 </a:t>
            </a:r>
            <a:r>
              <a:rPr lang="mr-IN" baseline="0" dirty="0" smtClean="0"/>
              <a:t>…</a:t>
            </a:r>
            <a:r>
              <a:rPr lang="en-US" baseline="0" dirty="0" smtClean="0"/>
              <a:t>  A few report out.</a:t>
            </a: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Start with our examples:</a:t>
            </a:r>
            <a:r>
              <a:rPr lang="en-US" baseline="0" dirty="0" smtClean="0"/>
              <a:t>  </a:t>
            </a:r>
          </a:p>
          <a:p>
            <a:pPr marL="0" lvl="0" indent="0" algn="l" rtl="0">
              <a:lnSpc>
                <a:spcPct val="100000"/>
              </a:lnSpc>
              <a:spcBef>
                <a:spcPts val="0"/>
              </a:spcBef>
              <a:spcAft>
                <a:spcPts val="0"/>
              </a:spcAft>
              <a:buSzPts val="1100"/>
              <a:buNone/>
            </a:pPr>
            <a:r>
              <a:rPr lang="en-US" baseline="0" dirty="0" smtClean="0"/>
              <a:t>LH </a:t>
            </a:r>
            <a:r>
              <a:rPr lang="mr-IN" baseline="0" dirty="0" smtClean="0"/>
              <a:t>–</a:t>
            </a:r>
            <a:r>
              <a:rPr lang="en-US" baseline="0" dirty="0" smtClean="0"/>
              <a:t> strokes led me to book; retrieval practice with students to strengthen pathways; using students’ existing skills to build new ones</a:t>
            </a:r>
          </a:p>
          <a:p>
            <a:pPr marL="0" lvl="0" indent="0" algn="l" rtl="0">
              <a:lnSpc>
                <a:spcPct val="100000"/>
              </a:lnSpc>
              <a:spcBef>
                <a:spcPts val="0"/>
              </a:spcBef>
              <a:spcAft>
                <a:spcPts val="0"/>
              </a:spcAft>
              <a:buSzPts val="1100"/>
              <a:buNone/>
            </a:pPr>
            <a:r>
              <a:rPr lang="en-US" baseline="0" dirty="0" smtClean="0"/>
              <a:t>LM </a:t>
            </a:r>
            <a:r>
              <a:rPr lang="mr-IN" baseline="0" dirty="0" smtClean="0"/>
              <a:t>–</a:t>
            </a:r>
            <a:r>
              <a:rPr lang="en-US" baseline="0" dirty="0" smtClean="0"/>
              <a:t> Lang’s Small Teaching reinforced some neuroplasticity concepts; been teaching my students about the growth mindset for awhile</a:t>
            </a:r>
            <a:endParaRPr lang="en-US" dirty="0" smtClean="0"/>
          </a:p>
          <a:p>
            <a:pPr marL="0" lvl="0" indent="0" algn="l" rtl="0">
              <a:lnSpc>
                <a:spcPct val="100000"/>
              </a:lnSpc>
              <a:spcBef>
                <a:spcPts val="0"/>
              </a:spcBef>
              <a:spcAft>
                <a:spcPts val="0"/>
              </a:spcAft>
              <a:buSzPts val="1100"/>
              <a:buNone/>
            </a:pPr>
            <a:r>
              <a:rPr lang="en-US" dirty="0" smtClean="0"/>
              <a:t>Discuss</a:t>
            </a:r>
            <a:r>
              <a:rPr lang="en-US" baseline="0" dirty="0" smtClean="0"/>
              <a:t> i</a:t>
            </a:r>
            <a:r>
              <a:rPr lang="en-US" dirty="0" smtClean="0"/>
              <a:t>n</a:t>
            </a:r>
            <a:r>
              <a:rPr lang="en-US" baseline="0" dirty="0" smtClean="0"/>
              <a:t> group of 4 or 5 </a:t>
            </a:r>
            <a:r>
              <a:rPr lang="mr-IN" baseline="0" dirty="0" smtClean="0"/>
              <a:t>…</a:t>
            </a:r>
            <a:r>
              <a:rPr lang="en-US" baseline="0" dirty="0" smtClean="0"/>
              <a:t>  A few report out.</a:t>
            </a: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Now</a:t>
            </a:r>
            <a:r>
              <a:rPr lang="en-US" baseline="0" dirty="0" smtClean="0"/>
              <a:t> that we have activated your existing knowledge and interest in the subject, here’s a little teaching about the concept.</a:t>
            </a:r>
          </a:p>
          <a:p>
            <a:pPr marL="0" lvl="0" indent="0" algn="l" rtl="0">
              <a:lnSpc>
                <a:spcPct val="100000"/>
              </a:lnSpc>
              <a:spcBef>
                <a:spcPts val="0"/>
              </a:spcBef>
              <a:spcAft>
                <a:spcPts val="0"/>
              </a:spcAft>
              <a:buSzPts val="110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hlinkClick r:id="rId3"/>
              </a:rPr>
              <a:t>https://www.youtube.com/watch?v</a:t>
            </a:r>
            <a:r>
              <a:rPr lang="en-US" sz="1100" b="0" i="0" u="none" strike="noStrike" cap="none" smtClean="0">
                <a:solidFill>
                  <a:srgbClr val="000000"/>
                </a:solidFill>
                <a:effectLst/>
                <a:latin typeface="Arial"/>
                <a:ea typeface="Arial"/>
                <a:cs typeface="Arial"/>
                <a:sym typeface="Arial"/>
                <a:hlinkClick r:id="rId3"/>
              </a:rPr>
              <a:t>=88OL8NdkV-s</a:t>
            </a:r>
            <a:endParaRPr lang="en-US" sz="1100" b="0" i="0" u="none" strike="noStrike" cap="none" smtClean="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Start with our examples:</a:t>
            </a:r>
            <a:r>
              <a:rPr lang="en-US" baseline="0" dirty="0" smtClean="0"/>
              <a:t>  </a:t>
            </a:r>
          </a:p>
          <a:p>
            <a:pPr marL="0" lvl="0" indent="0" algn="l" rtl="0">
              <a:lnSpc>
                <a:spcPct val="100000"/>
              </a:lnSpc>
              <a:spcBef>
                <a:spcPts val="0"/>
              </a:spcBef>
              <a:spcAft>
                <a:spcPts val="0"/>
              </a:spcAft>
              <a:buSzPts val="1100"/>
              <a:buNone/>
            </a:pPr>
            <a:r>
              <a:rPr lang="en-US" baseline="0" dirty="0" smtClean="0"/>
              <a:t>LH </a:t>
            </a:r>
            <a:r>
              <a:rPr lang="mr-IN" baseline="0" dirty="0" smtClean="0"/>
              <a:t>–</a:t>
            </a:r>
            <a:r>
              <a:rPr lang="en-US" baseline="0" dirty="0" smtClean="0"/>
              <a:t> strokes led me to book; retrieval practice with students to strengthen pathways; using students’ existing skills to build new ones</a:t>
            </a:r>
          </a:p>
          <a:p>
            <a:pPr marL="0" lvl="0" indent="0" algn="l" rtl="0">
              <a:lnSpc>
                <a:spcPct val="100000"/>
              </a:lnSpc>
              <a:spcBef>
                <a:spcPts val="0"/>
              </a:spcBef>
              <a:spcAft>
                <a:spcPts val="0"/>
              </a:spcAft>
              <a:buSzPts val="1100"/>
              <a:buNone/>
            </a:pPr>
            <a:r>
              <a:rPr lang="en-US" baseline="0" dirty="0" smtClean="0"/>
              <a:t>LM </a:t>
            </a:r>
            <a:r>
              <a:rPr lang="mr-IN" baseline="0" dirty="0" smtClean="0"/>
              <a:t>–</a:t>
            </a:r>
            <a:r>
              <a:rPr lang="en-US" baseline="0" dirty="0" smtClean="0"/>
              <a:t> Lang’s Small Teaching reinforced some neuroplasticity concepts; been teaching my students about the growth mindset for awhile</a:t>
            </a:r>
            <a:endParaRPr lang="en-US" dirty="0" smtClean="0"/>
          </a:p>
          <a:p>
            <a:pPr marL="0" lvl="0" indent="0" algn="l" rtl="0">
              <a:lnSpc>
                <a:spcPct val="100000"/>
              </a:lnSpc>
              <a:spcBef>
                <a:spcPts val="0"/>
              </a:spcBef>
              <a:spcAft>
                <a:spcPts val="0"/>
              </a:spcAft>
              <a:buSzPts val="1100"/>
              <a:buNone/>
            </a:pPr>
            <a:r>
              <a:rPr lang="en-US" dirty="0" smtClean="0"/>
              <a:t>Discuss</a:t>
            </a:r>
            <a:r>
              <a:rPr lang="en-US" baseline="0" dirty="0" smtClean="0"/>
              <a:t> i</a:t>
            </a:r>
            <a:r>
              <a:rPr lang="en-US" dirty="0" smtClean="0"/>
              <a:t>n</a:t>
            </a:r>
            <a:r>
              <a:rPr lang="en-US" baseline="0" dirty="0" smtClean="0"/>
              <a:t> group of 4 or 5 </a:t>
            </a:r>
            <a:r>
              <a:rPr lang="mr-IN" baseline="0" dirty="0" smtClean="0"/>
              <a:t>…</a:t>
            </a:r>
            <a:r>
              <a:rPr lang="en-US" baseline="0" dirty="0" smtClean="0"/>
              <a:t>  A few report out.</a:t>
            </a: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Start with our examples:</a:t>
            </a:r>
            <a:r>
              <a:rPr lang="en-US" baseline="0" dirty="0" smtClean="0"/>
              <a:t>  </a:t>
            </a:r>
          </a:p>
          <a:p>
            <a:pPr marL="0" lvl="0" indent="0" algn="l" rtl="0">
              <a:lnSpc>
                <a:spcPct val="100000"/>
              </a:lnSpc>
              <a:spcBef>
                <a:spcPts val="0"/>
              </a:spcBef>
              <a:spcAft>
                <a:spcPts val="0"/>
              </a:spcAft>
              <a:buSzPts val="1100"/>
              <a:buNone/>
            </a:pPr>
            <a:r>
              <a:rPr lang="en-US" baseline="0" dirty="0" smtClean="0"/>
              <a:t>LH </a:t>
            </a:r>
            <a:r>
              <a:rPr lang="mr-IN" baseline="0" dirty="0" smtClean="0"/>
              <a:t>–</a:t>
            </a:r>
            <a:r>
              <a:rPr lang="en-US" baseline="0" dirty="0" smtClean="0"/>
              <a:t> strokes led me to book; retrieval practice with students to strengthen pathways; using students’ existing skills to build new ones</a:t>
            </a:r>
          </a:p>
          <a:p>
            <a:pPr marL="0" lvl="0" indent="0" algn="l" rtl="0">
              <a:lnSpc>
                <a:spcPct val="100000"/>
              </a:lnSpc>
              <a:spcBef>
                <a:spcPts val="0"/>
              </a:spcBef>
              <a:spcAft>
                <a:spcPts val="0"/>
              </a:spcAft>
              <a:buSzPts val="1100"/>
              <a:buNone/>
            </a:pPr>
            <a:r>
              <a:rPr lang="en-US" baseline="0" dirty="0" smtClean="0"/>
              <a:t>LM </a:t>
            </a:r>
            <a:r>
              <a:rPr lang="mr-IN" baseline="0" dirty="0" smtClean="0"/>
              <a:t>–</a:t>
            </a:r>
            <a:r>
              <a:rPr lang="en-US" baseline="0" dirty="0" smtClean="0"/>
              <a:t> Lang’s Small Teaching reinforced some neuroplasticity concepts; been teaching my students about the growth mindset for awhile</a:t>
            </a:r>
            <a:endParaRPr lang="en-US" dirty="0" smtClean="0"/>
          </a:p>
          <a:p>
            <a:pPr marL="0" lvl="0" indent="0" algn="l" rtl="0">
              <a:lnSpc>
                <a:spcPct val="100000"/>
              </a:lnSpc>
              <a:spcBef>
                <a:spcPts val="0"/>
              </a:spcBef>
              <a:spcAft>
                <a:spcPts val="0"/>
              </a:spcAft>
              <a:buSzPts val="1100"/>
              <a:buNone/>
            </a:pPr>
            <a:r>
              <a:rPr lang="en-US" dirty="0" smtClean="0"/>
              <a:t>Discuss</a:t>
            </a:r>
            <a:r>
              <a:rPr lang="en-US" baseline="0" dirty="0" smtClean="0"/>
              <a:t> i</a:t>
            </a:r>
            <a:r>
              <a:rPr lang="en-US" dirty="0" smtClean="0"/>
              <a:t>n</a:t>
            </a:r>
            <a:r>
              <a:rPr lang="en-US" baseline="0" dirty="0" smtClean="0"/>
              <a:t> group of 4 or 5 </a:t>
            </a:r>
            <a:r>
              <a:rPr lang="mr-IN" baseline="0" dirty="0" smtClean="0"/>
              <a:t>…</a:t>
            </a:r>
            <a:r>
              <a:rPr lang="en-US" baseline="0" dirty="0" smtClean="0"/>
              <a:t>  A few report out.</a:t>
            </a: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88OL8NdkV-s" TargetMode="External"/><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19425" y="2665775"/>
            <a:ext cx="10806900" cy="3849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4800" dirty="0">
                <a:solidFill>
                  <a:srgbClr val="444444"/>
                </a:solidFill>
                <a:highlight>
                  <a:srgbClr val="FFFFFF"/>
                </a:highlight>
                <a:latin typeface="Arial"/>
                <a:ea typeface="Arial"/>
                <a:cs typeface="Arial"/>
                <a:sym typeface="Arial"/>
              </a:rPr>
              <a:t>Leveraging the fact </a:t>
            </a:r>
            <a:endParaRPr sz="4800" dirty="0">
              <a:solidFill>
                <a:srgbClr val="444444"/>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chemeClr val="dk1"/>
              </a:buClr>
              <a:buSzPts val="6000"/>
              <a:buFont typeface="Calibri"/>
              <a:buNone/>
            </a:pPr>
            <a:r>
              <a:rPr lang="en-US" sz="4800" dirty="0">
                <a:solidFill>
                  <a:srgbClr val="444444"/>
                </a:solidFill>
                <a:highlight>
                  <a:srgbClr val="FFFFFF"/>
                </a:highlight>
                <a:latin typeface="Arial"/>
                <a:ea typeface="Arial"/>
                <a:cs typeface="Arial"/>
                <a:sym typeface="Arial"/>
              </a:rPr>
              <a:t>that our brains can </a:t>
            </a:r>
            <a:endParaRPr sz="4800" dirty="0">
              <a:solidFill>
                <a:srgbClr val="444444"/>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chemeClr val="dk1"/>
              </a:buClr>
              <a:buSzPts val="6000"/>
              <a:buFont typeface="Calibri"/>
              <a:buNone/>
            </a:pPr>
            <a:r>
              <a:rPr lang="en-US" sz="4800" dirty="0">
                <a:solidFill>
                  <a:srgbClr val="444444"/>
                </a:solidFill>
                <a:highlight>
                  <a:srgbClr val="FFFFFF"/>
                </a:highlight>
                <a:latin typeface="Arial"/>
                <a:ea typeface="Arial"/>
                <a:cs typeface="Arial"/>
                <a:sym typeface="Arial"/>
              </a:rPr>
              <a:t>continually form new pathways </a:t>
            </a:r>
            <a:endParaRPr sz="4800" dirty="0">
              <a:solidFill>
                <a:srgbClr val="444444"/>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chemeClr val="dk1"/>
              </a:buClr>
              <a:buSzPts val="6000"/>
              <a:buFont typeface="Calibri"/>
              <a:buNone/>
            </a:pPr>
            <a:r>
              <a:rPr lang="en-US" sz="4800" dirty="0">
                <a:solidFill>
                  <a:srgbClr val="444444"/>
                </a:solidFill>
                <a:highlight>
                  <a:srgbClr val="FFFFFF"/>
                </a:highlight>
                <a:latin typeface="Arial"/>
                <a:ea typeface="Arial"/>
                <a:cs typeface="Arial"/>
                <a:sym typeface="Arial"/>
              </a:rPr>
              <a:t>to learning</a:t>
            </a:r>
            <a:endParaRPr sz="4800" dirty="0">
              <a:solidFill>
                <a:srgbClr val="444444"/>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chemeClr val="dk1"/>
              </a:buClr>
              <a:buSzPts val="6000"/>
              <a:buFont typeface="Calibri"/>
              <a:buNone/>
            </a:pPr>
            <a:endParaRPr sz="4800" dirty="0">
              <a:solidFill>
                <a:srgbClr val="444444"/>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chemeClr val="dk1"/>
              </a:buClr>
              <a:buSzPts val="6000"/>
              <a:buFont typeface="Calibri"/>
              <a:buNone/>
            </a:pPr>
            <a:r>
              <a:rPr lang="en-US" sz="2400" dirty="0">
                <a:solidFill>
                  <a:srgbClr val="444444"/>
                </a:solidFill>
                <a:highlight>
                  <a:srgbClr val="FFFFFF"/>
                </a:highlight>
                <a:latin typeface="Arial"/>
                <a:ea typeface="Arial"/>
                <a:cs typeface="Arial"/>
                <a:sym typeface="Arial"/>
              </a:rPr>
              <a:t>Laura Holt and Laura Manning</a:t>
            </a:r>
            <a:endParaRPr sz="2400" dirty="0">
              <a:solidFill>
                <a:srgbClr val="444444"/>
              </a:solidFill>
              <a:highlight>
                <a:srgbClr val="FFFFFF"/>
              </a:highlight>
              <a:latin typeface="Arial"/>
              <a:ea typeface="Arial"/>
              <a:cs typeface="Arial"/>
              <a:sym typeface="Arial"/>
            </a:endParaRPr>
          </a:p>
        </p:txBody>
      </p:sp>
      <p:sp>
        <p:nvSpPr>
          <p:cNvPr id="85" name="Google Shape;85;p1"/>
          <p:cNvSpPr txBox="1"/>
          <p:nvPr/>
        </p:nvSpPr>
        <p:spPr>
          <a:xfrm>
            <a:off x="619525" y="464600"/>
            <a:ext cx="10806900" cy="1803000"/>
          </a:xfrm>
          <a:prstGeom prst="rect">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t>Educational insights </a:t>
            </a:r>
            <a:endParaRPr sz="6000" dirty="0"/>
          </a:p>
          <a:p>
            <a:pPr marL="0" lvl="0" indent="0" algn="ctr" rtl="0">
              <a:spcBef>
                <a:spcPts val="0"/>
              </a:spcBef>
              <a:spcAft>
                <a:spcPts val="0"/>
              </a:spcAft>
              <a:buNone/>
            </a:pPr>
            <a:r>
              <a:rPr lang="en-US" sz="6000" dirty="0"/>
              <a:t>from the field of neuroplasticity</a:t>
            </a:r>
            <a:endParaRPr sz="6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67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099"/>
            <a:ext cx="12192000" cy="6270898"/>
          </a:xfrm>
          <a:prstGeom prst="rect">
            <a:avLst/>
          </a:prstGeom>
        </p:spPr>
      </p:pic>
    </p:spTree>
    <p:extLst>
      <p:ext uri="{BB962C8B-B14F-4D97-AF65-F5344CB8AC3E}">
        <p14:creationId xmlns:p14="http://schemas.microsoft.com/office/powerpoint/2010/main" val="7346666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838200" y="365125"/>
            <a:ext cx="10515600" cy="1325700"/>
          </a:xfrm>
          <a:prstGeom prst="rect">
            <a:avLst/>
          </a:prstGeom>
          <a:solidFill>
            <a:srgbClr val="A4C2F4"/>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dirty="0"/>
              <a:t>Education’s influence on the brain</a:t>
            </a:r>
            <a:endParaRPr sz="4800" dirty="0"/>
          </a:p>
        </p:txBody>
      </p:sp>
      <p:sp>
        <p:nvSpPr>
          <p:cNvPr id="115" name="Google Shape;115;p8"/>
          <p:cNvSpPr txBox="1">
            <a:spLocks noGrp="1"/>
          </p:cNvSpPr>
          <p:nvPr>
            <p:ph type="body" idx="1"/>
          </p:nvPr>
        </p:nvSpPr>
        <p:spPr>
          <a:xfrm>
            <a:off x="947687" y="2400300"/>
            <a:ext cx="10406037" cy="3776400"/>
          </a:xfrm>
          <a:prstGeom prst="rect">
            <a:avLst/>
          </a:prstGeom>
          <a:noFill/>
          <a:ln>
            <a:noFill/>
          </a:ln>
        </p:spPr>
        <p:txBody>
          <a:bodyPr spcFirstLastPara="1" wrap="square" lIns="91425" tIns="45700" rIns="91425" bIns="45700" anchor="t" anchorCtr="0">
            <a:noAutofit/>
          </a:bodyPr>
          <a:lstStyle/>
          <a:p>
            <a:pPr marL="457200" lvl="0" indent="-457200" algn="l" rtl="0">
              <a:spcBef>
                <a:spcPts val="1000"/>
              </a:spcBef>
              <a:spcAft>
                <a:spcPts val="0"/>
              </a:spcAft>
              <a:buSzPts val="3600"/>
              <a:buChar char="•"/>
            </a:pPr>
            <a:r>
              <a:rPr lang="en-US" sz="4400" dirty="0" smtClean="0"/>
              <a:t>learning </a:t>
            </a:r>
            <a:r>
              <a:rPr lang="en-US" sz="4400" b="1" dirty="0" smtClean="0"/>
              <a:t>new ideas and skills </a:t>
            </a:r>
            <a:r>
              <a:rPr lang="en-US" sz="4400" dirty="0" smtClean="0"/>
              <a:t>creates </a:t>
            </a:r>
            <a:r>
              <a:rPr lang="en-US" sz="4400" dirty="0"/>
              <a:t>new or stronger connections</a:t>
            </a:r>
            <a:r>
              <a:rPr lang="en-US" sz="4400" b="1" dirty="0"/>
              <a:t> </a:t>
            </a:r>
            <a:r>
              <a:rPr lang="en-US" sz="4400" dirty="0"/>
              <a:t>between </a:t>
            </a:r>
            <a:r>
              <a:rPr lang="en-US" sz="4400" dirty="0" smtClean="0"/>
              <a:t>neurons</a:t>
            </a:r>
          </a:p>
          <a:p>
            <a:pPr marL="0" lvl="0" indent="0" algn="l" rtl="0">
              <a:spcBef>
                <a:spcPts val="1000"/>
              </a:spcBef>
              <a:spcAft>
                <a:spcPts val="0"/>
              </a:spcAft>
              <a:buSzPts val="3600"/>
              <a:buNone/>
            </a:pPr>
            <a:endParaRPr lang="en-US" sz="4400" b="1" dirty="0"/>
          </a:p>
          <a:p>
            <a:pPr marL="457200" lvl="0" indent="-457200" algn="l" rtl="0">
              <a:spcBef>
                <a:spcPts val="1000"/>
              </a:spcBef>
              <a:spcAft>
                <a:spcPts val="0"/>
              </a:spcAft>
              <a:buSzPts val="3600"/>
              <a:buChar char="•"/>
            </a:pPr>
            <a:r>
              <a:rPr lang="en-US" sz="4400" b="1" dirty="0" smtClean="0"/>
              <a:t>repetition </a:t>
            </a:r>
            <a:r>
              <a:rPr lang="en-US" sz="4400" b="1" dirty="0"/>
              <a:t>and practice</a:t>
            </a:r>
            <a:r>
              <a:rPr lang="en-US" sz="4400" dirty="0"/>
              <a:t> strengthen neural connections</a:t>
            </a:r>
            <a:endParaRPr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838200" y="365125"/>
            <a:ext cx="10515600" cy="1325700"/>
          </a:xfrm>
          <a:prstGeom prst="rect">
            <a:avLst/>
          </a:prstGeom>
          <a:solidFill>
            <a:srgbClr val="A4C2F4"/>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6600" dirty="0" smtClean="0"/>
              <a:t>In defense of active learning</a:t>
            </a:r>
            <a:endParaRPr sz="6600" dirty="0"/>
          </a:p>
        </p:txBody>
      </p:sp>
      <p:sp>
        <p:nvSpPr>
          <p:cNvPr id="115" name="Google Shape;115;p8"/>
          <p:cNvSpPr txBox="1">
            <a:spLocks noGrp="1"/>
          </p:cNvSpPr>
          <p:nvPr>
            <p:ph type="body" idx="1"/>
          </p:nvPr>
        </p:nvSpPr>
        <p:spPr>
          <a:xfrm>
            <a:off x="619425" y="2047447"/>
            <a:ext cx="10734300" cy="4129253"/>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1000"/>
              </a:spcBef>
              <a:spcAft>
                <a:spcPts val="0"/>
              </a:spcAft>
              <a:buSzPts val="3600"/>
              <a:buChar char="•"/>
            </a:pPr>
            <a:r>
              <a:rPr lang="en-US" sz="5400" dirty="0" smtClean="0"/>
              <a:t>What professionals do in their classes matters far less than what they ask students to do.</a:t>
            </a:r>
            <a:r>
              <a:rPr lang="en-US" sz="4400" dirty="0" smtClean="0"/>
              <a:t>	</a:t>
            </a:r>
            <a:r>
              <a:rPr lang="en-US" sz="3200" dirty="0" smtClean="0"/>
              <a:t>- </a:t>
            </a:r>
            <a:r>
              <a:rPr lang="en-US" sz="3200" u="sng" dirty="0" smtClean="0"/>
              <a:t>Change</a:t>
            </a:r>
            <a:r>
              <a:rPr lang="en-US" sz="3200" dirty="0" smtClean="0"/>
              <a:t>, 2003</a:t>
            </a:r>
            <a:endParaRPr sz="3200" dirty="0"/>
          </a:p>
        </p:txBody>
      </p:sp>
    </p:spTree>
    <p:extLst>
      <p:ext uri="{BB962C8B-B14F-4D97-AF65-F5344CB8AC3E}">
        <p14:creationId xmlns:p14="http://schemas.microsoft.com/office/powerpoint/2010/main" val="1726011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445562"/>
            <a:ext cx="10515600" cy="3731401"/>
          </a:xfrm>
        </p:spPr>
        <p:txBody>
          <a:bodyPr>
            <a:noAutofit/>
          </a:bodyPr>
          <a:lstStyle/>
          <a:p>
            <a:r>
              <a:rPr lang="en-US" sz="3600" dirty="0" smtClean="0"/>
              <a:t>When we're </a:t>
            </a:r>
            <a:r>
              <a:rPr lang="en-US" sz="3600" dirty="0"/>
              <a:t>feeling </a:t>
            </a:r>
            <a:r>
              <a:rPr lang="en-US" sz="3600" b="1" dirty="0"/>
              <a:t>motivated </a:t>
            </a:r>
            <a:r>
              <a:rPr lang="en-US" sz="3600" dirty="0"/>
              <a:t>and</a:t>
            </a:r>
            <a:r>
              <a:rPr lang="en-US" sz="3600" b="1" dirty="0"/>
              <a:t> </a:t>
            </a:r>
            <a:r>
              <a:rPr lang="en-US" sz="3600" b="1" dirty="0" smtClean="0"/>
              <a:t>mindful</a:t>
            </a:r>
            <a:r>
              <a:rPr lang="en-US" sz="3600" dirty="0" smtClean="0"/>
              <a:t>, </a:t>
            </a:r>
            <a:r>
              <a:rPr lang="en-US" sz="3600" dirty="0"/>
              <a:t>ready to take action, </a:t>
            </a:r>
            <a:r>
              <a:rPr lang="en-US" sz="3600" dirty="0" smtClean="0"/>
              <a:t>our brains release </a:t>
            </a:r>
            <a:r>
              <a:rPr lang="en-US" sz="3600" dirty="0"/>
              <a:t>the chemicals and hormones that are required for transformation to take place in </a:t>
            </a:r>
            <a:r>
              <a:rPr lang="en-US" sz="3600" dirty="0" smtClean="0"/>
              <a:t>our minds. </a:t>
            </a:r>
          </a:p>
          <a:p>
            <a:pPr marL="114300" indent="0">
              <a:buNone/>
            </a:pPr>
            <a:endParaRPr lang="en-US" sz="3600" dirty="0" smtClean="0"/>
          </a:p>
          <a:p>
            <a:r>
              <a:rPr lang="en-US" sz="3600" dirty="0" smtClean="0"/>
              <a:t>But </a:t>
            </a:r>
            <a:r>
              <a:rPr lang="en-US" sz="3600" dirty="0"/>
              <a:t>when </a:t>
            </a:r>
            <a:r>
              <a:rPr lang="en-US" sz="3600" dirty="0" smtClean="0"/>
              <a:t>we're </a:t>
            </a:r>
            <a:r>
              <a:rPr lang="en-US" sz="3600" dirty="0"/>
              <a:t>feeling </a:t>
            </a:r>
            <a:r>
              <a:rPr lang="en-US" sz="3600" b="1" dirty="0" smtClean="0"/>
              <a:t>distracted</a:t>
            </a:r>
            <a:r>
              <a:rPr lang="en-US" sz="3600" dirty="0" smtClean="0"/>
              <a:t> or </a:t>
            </a:r>
            <a:r>
              <a:rPr lang="en-US" sz="3600" b="1" dirty="0" smtClean="0"/>
              <a:t>disinterested</a:t>
            </a:r>
            <a:r>
              <a:rPr lang="en-US" sz="3600" dirty="0" smtClean="0"/>
              <a:t>, our </a:t>
            </a:r>
            <a:r>
              <a:rPr lang="en-US" sz="3600" dirty="0"/>
              <a:t>switches for change turn off</a:t>
            </a:r>
            <a:r>
              <a:rPr lang="en-US" sz="3600" dirty="0" smtClean="0"/>
              <a:t>.</a:t>
            </a:r>
            <a:endParaRPr lang="en-US" sz="3600" dirty="0">
              <a:solidFill>
                <a:srgbClr val="FF0000"/>
              </a:solidFill>
            </a:endParaRPr>
          </a:p>
        </p:txBody>
      </p:sp>
      <p:sp>
        <p:nvSpPr>
          <p:cNvPr id="4" name="Google Shape;120;g623e6aaa49_0_27"/>
          <p:cNvSpPr txBox="1">
            <a:spLocks/>
          </p:cNvSpPr>
          <p:nvPr/>
        </p:nvSpPr>
        <p:spPr>
          <a:xfrm>
            <a:off x="626884" y="417073"/>
            <a:ext cx="11074800" cy="1668290"/>
          </a:xfrm>
          <a:prstGeom prst="rect">
            <a:avLst/>
          </a:prstGeom>
          <a:solidFill>
            <a:srgbClr val="A4C2F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dirty="0"/>
              <a:t>Being disinterested is bad news </a:t>
            </a:r>
            <a:endParaRPr lang="en-US" sz="5400" dirty="0" smtClean="0"/>
          </a:p>
          <a:p>
            <a:pPr algn="ctr"/>
            <a:r>
              <a:rPr lang="en-US" sz="5400" dirty="0" smtClean="0"/>
              <a:t>for learning</a:t>
            </a:r>
            <a:endParaRPr lang="en-US" sz="5400" dirty="0"/>
          </a:p>
        </p:txBody>
      </p:sp>
    </p:spTree>
    <p:extLst>
      <p:ext uri="{BB962C8B-B14F-4D97-AF65-F5344CB8AC3E}">
        <p14:creationId xmlns:p14="http://schemas.microsoft.com/office/powerpoint/2010/main" val="3282728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838200" y="745810"/>
            <a:ext cx="10515600" cy="1325700"/>
          </a:xfrm>
          <a:prstGeom prst="rect">
            <a:avLst/>
          </a:prstGeom>
          <a:solidFill>
            <a:srgbClr val="A4C2F4"/>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5400" dirty="0" smtClean="0"/>
              <a:t>Helping rats</a:t>
            </a:r>
            <a:r>
              <a:rPr lang="en-US" sz="5400" dirty="0"/>
              <a:t>’ brains grow</a:t>
            </a:r>
            <a:endParaRPr sz="5400" dirty="0"/>
          </a:p>
        </p:txBody>
      </p:sp>
      <p:sp>
        <p:nvSpPr>
          <p:cNvPr id="109" name="Google Shape;109;p7"/>
          <p:cNvSpPr txBox="1">
            <a:spLocks noGrp="1"/>
          </p:cNvSpPr>
          <p:nvPr>
            <p:ph type="body" idx="1"/>
          </p:nvPr>
        </p:nvSpPr>
        <p:spPr>
          <a:xfrm>
            <a:off x="914015" y="2489310"/>
            <a:ext cx="10515600" cy="3918441"/>
          </a:xfrm>
          <a:prstGeom prst="rect">
            <a:avLst/>
          </a:prstGeom>
          <a:noFill/>
          <a:ln>
            <a:noFill/>
          </a:ln>
        </p:spPr>
        <p:txBody>
          <a:bodyPr spcFirstLastPara="1" wrap="square" lIns="91425" tIns="45700" rIns="91425" bIns="45700" anchor="t" anchorCtr="0">
            <a:normAutofit/>
          </a:bodyPr>
          <a:lstStyle/>
          <a:p>
            <a:pPr marL="228600" lvl="0" indent="-279400" algn="l" rtl="0">
              <a:lnSpc>
                <a:spcPct val="90000"/>
              </a:lnSpc>
              <a:spcBef>
                <a:spcPts val="0"/>
              </a:spcBef>
              <a:spcAft>
                <a:spcPts val="0"/>
              </a:spcAft>
              <a:buClr>
                <a:schemeClr val="dk1"/>
              </a:buClr>
              <a:buSzPts val="3600"/>
              <a:buChar char="•"/>
            </a:pPr>
            <a:r>
              <a:rPr lang="en-US" sz="3600" dirty="0" smtClean="0"/>
              <a:t>Animals raised in </a:t>
            </a:r>
            <a:r>
              <a:rPr lang="en-US" sz="3600" b="1" dirty="0"/>
              <a:t>enriched environments</a:t>
            </a:r>
            <a:r>
              <a:rPr lang="en-US" sz="3600" dirty="0"/>
              <a:t> </a:t>
            </a:r>
            <a:r>
              <a:rPr lang="en-US" sz="3600" dirty="0" smtClean="0"/>
              <a:t>surrounded by other animals, objects to explore, toys to roll, ladders to climb, and running wheels learn better than those reared in impoverished environments</a:t>
            </a:r>
          </a:p>
          <a:p>
            <a:pPr marL="228600" lvl="0" indent="-279400" algn="l" rtl="0">
              <a:lnSpc>
                <a:spcPct val="90000"/>
              </a:lnSpc>
              <a:spcBef>
                <a:spcPts val="0"/>
              </a:spcBef>
              <a:spcAft>
                <a:spcPts val="0"/>
              </a:spcAft>
              <a:buClr>
                <a:schemeClr val="dk1"/>
              </a:buClr>
              <a:buSzPts val="3600"/>
              <a:buChar char="•"/>
            </a:pPr>
            <a:endParaRPr lang="en-US" sz="3600" dirty="0"/>
          </a:p>
          <a:p>
            <a:pPr marL="228600" lvl="0" indent="-279400" algn="l" rtl="0">
              <a:lnSpc>
                <a:spcPct val="90000"/>
              </a:lnSpc>
              <a:spcBef>
                <a:spcPts val="0"/>
              </a:spcBef>
              <a:spcAft>
                <a:spcPts val="0"/>
              </a:spcAft>
              <a:buClr>
                <a:schemeClr val="dk1"/>
              </a:buClr>
              <a:buSzPts val="3600"/>
              <a:buChar char="•"/>
            </a:pPr>
            <a:r>
              <a:rPr lang="en-US" sz="3600" dirty="0" smtClean="0"/>
              <a:t>Enriched environments increase </a:t>
            </a:r>
            <a:r>
              <a:rPr lang="en-US" sz="3600" dirty="0"/>
              <a:t>brain weight by </a:t>
            </a:r>
            <a:r>
              <a:rPr lang="en-US" sz="3600" b="1" dirty="0"/>
              <a:t>5% </a:t>
            </a:r>
            <a:r>
              <a:rPr lang="en-US" sz="3600" dirty="0"/>
              <a:t>in the cerebral </a:t>
            </a:r>
            <a:r>
              <a:rPr lang="en-US" sz="3600" dirty="0" smtClean="0"/>
              <a:t>cortex</a:t>
            </a:r>
            <a:endParaRPr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838200" y="177075"/>
            <a:ext cx="10515600" cy="1623920"/>
          </a:xfrm>
          <a:prstGeom prst="rect">
            <a:avLst/>
          </a:prstGeom>
          <a:solidFill>
            <a:srgbClr val="A4C2F4"/>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sz="5300" dirty="0" smtClean="0"/>
              <a:t>Studies show other effects of training </a:t>
            </a:r>
            <a:br>
              <a:rPr lang="en-US" sz="5300" dirty="0" smtClean="0"/>
            </a:br>
            <a:r>
              <a:rPr lang="en-US" sz="5300" dirty="0" smtClean="0"/>
              <a:t>on the structure and function of the brain</a:t>
            </a:r>
            <a:endParaRPr sz="4800" dirty="0"/>
          </a:p>
        </p:txBody>
      </p:sp>
      <p:sp>
        <p:nvSpPr>
          <p:cNvPr id="109" name="Google Shape;109;p7"/>
          <p:cNvSpPr txBox="1">
            <a:spLocks noGrp="1"/>
          </p:cNvSpPr>
          <p:nvPr>
            <p:ph type="body" idx="1"/>
          </p:nvPr>
        </p:nvSpPr>
        <p:spPr>
          <a:xfrm>
            <a:off x="838200" y="2047447"/>
            <a:ext cx="10515600" cy="4412278"/>
          </a:xfrm>
          <a:prstGeom prst="rect">
            <a:avLst/>
          </a:prstGeom>
          <a:noFill/>
          <a:ln>
            <a:noFill/>
          </a:ln>
        </p:spPr>
        <p:txBody>
          <a:bodyPr spcFirstLastPara="1" wrap="square" lIns="91425" tIns="45700" rIns="91425" bIns="45700" anchor="t" anchorCtr="0">
            <a:normAutofit fontScale="92500" lnSpcReduction="20000"/>
          </a:bodyPr>
          <a:lstStyle/>
          <a:p>
            <a:pPr marL="228600" lvl="0" indent="-279400" algn="l" rtl="0">
              <a:lnSpc>
                <a:spcPct val="90000"/>
              </a:lnSpc>
              <a:spcBef>
                <a:spcPts val="0"/>
              </a:spcBef>
              <a:spcAft>
                <a:spcPts val="0"/>
              </a:spcAft>
              <a:buClr>
                <a:schemeClr val="dk1"/>
              </a:buClr>
              <a:buSzPts val="3600"/>
              <a:buChar char="•"/>
            </a:pPr>
            <a:r>
              <a:rPr lang="en-US" sz="3600" b="1" dirty="0" smtClean="0"/>
              <a:t>London cab drivers </a:t>
            </a:r>
            <a:r>
              <a:rPr lang="en-US" sz="3600" dirty="0" smtClean="0"/>
              <a:t>typically have a larger hippocampus than other folks, and they use it to store a detailed mental map of the city</a:t>
            </a:r>
          </a:p>
          <a:p>
            <a:pPr marL="228600" lvl="0" indent="-279400" algn="l" rtl="0">
              <a:lnSpc>
                <a:spcPct val="90000"/>
              </a:lnSpc>
              <a:spcBef>
                <a:spcPts val="0"/>
              </a:spcBef>
              <a:spcAft>
                <a:spcPts val="0"/>
              </a:spcAft>
              <a:buClr>
                <a:schemeClr val="dk1"/>
              </a:buClr>
              <a:buSzPts val="3600"/>
              <a:buChar char="•"/>
            </a:pPr>
            <a:endParaRPr lang="en-US" sz="3600" b="1" dirty="0"/>
          </a:p>
          <a:p>
            <a:pPr marL="228600" lvl="0" indent="-279400" algn="l" rtl="0">
              <a:lnSpc>
                <a:spcPct val="90000"/>
              </a:lnSpc>
              <a:spcBef>
                <a:spcPts val="0"/>
              </a:spcBef>
              <a:spcAft>
                <a:spcPts val="0"/>
              </a:spcAft>
              <a:buClr>
                <a:schemeClr val="dk1"/>
              </a:buClr>
              <a:buSzPts val="3600"/>
              <a:buChar char="•"/>
            </a:pPr>
            <a:r>
              <a:rPr lang="en-US" sz="3600" b="1" dirty="0" smtClean="0"/>
              <a:t>Musicians</a:t>
            </a:r>
            <a:r>
              <a:rPr lang="en-US" sz="3600" dirty="0" smtClean="0"/>
              <a:t> typically have 130% more grey matter in the auditory cortex</a:t>
            </a:r>
          </a:p>
          <a:p>
            <a:pPr marL="228600" lvl="0" indent="-279400" algn="l" rtl="0">
              <a:lnSpc>
                <a:spcPct val="90000"/>
              </a:lnSpc>
              <a:spcBef>
                <a:spcPts val="0"/>
              </a:spcBef>
              <a:spcAft>
                <a:spcPts val="0"/>
              </a:spcAft>
              <a:buClr>
                <a:schemeClr val="dk1"/>
              </a:buClr>
              <a:buSzPts val="3600"/>
              <a:buChar char="•"/>
            </a:pPr>
            <a:endParaRPr lang="en-US" sz="3600" dirty="0"/>
          </a:p>
          <a:p>
            <a:pPr marL="228600" lvl="0" indent="-279400" algn="l" rtl="0">
              <a:lnSpc>
                <a:spcPct val="90000"/>
              </a:lnSpc>
              <a:spcBef>
                <a:spcPts val="0"/>
              </a:spcBef>
              <a:spcAft>
                <a:spcPts val="0"/>
              </a:spcAft>
              <a:buClr>
                <a:schemeClr val="dk1"/>
              </a:buClr>
              <a:buSzPts val="3600"/>
              <a:buChar char="•"/>
            </a:pPr>
            <a:r>
              <a:rPr lang="en-US" sz="3600" dirty="0" smtClean="0"/>
              <a:t>After 10 weeks of mindfulness-based therapy, 12/18 </a:t>
            </a:r>
            <a:r>
              <a:rPr lang="en-US" sz="3600" b="1" dirty="0" smtClean="0"/>
              <a:t>OCD patients</a:t>
            </a:r>
            <a:r>
              <a:rPr lang="en-US" sz="3600" dirty="0" smtClean="0"/>
              <a:t> improved significantly</a:t>
            </a:r>
          </a:p>
          <a:p>
            <a:pPr marL="0" lvl="0" indent="0" algn="l" rtl="0">
              <a:lnSpc>
                <a:spcPct val="90000"/>
              </a:lnSpc>
              <a:spcBef>
                <a:spcPts val="0"/>
              </a:spcBef>
              <a:spcAft>
                <a:spcPts val="0"/>
              </a:spcAft>
              <a:buClr>
                <a:schemeClr val="dk1"/>
              </a:buClr>
              <a:buSzPts val="3600"/>
              <a:buNone/>
            </a:pPr>
            <a:endParaRPr lang="en-US" sz="3600" dirty="0" smtClean="0"/>
          </a:p>
          <a:p>
            <a:pPr marL="228600" lvl="0" indent="-279400" algn="l" rtl="0">
              <a:lnSpc>
                <a:spcPct val="90000"/>
              </a:lnSpc>
              <a:spcBef>
                <a:spcPts val="0"/>
              </a:spcBef>
              <a:spcAft>
                <a:spcPts val="0"/>
              </a:spcAft>
              <a:buClr>
                <a:schemeClr val="dk1"/>
              </a:buClr>
              <a:buSzPts val="3600"/>
              <a:buChar char="•"/>
            </a:pPr>
            <a:r>
              <a:rPr lang="en-US" sz="3600" b="1" dirty="0" smtClean="0"/>
              <a:t>Bilinguals</a:t>
            </a:r>
            <a:r>
              <a:rPr lang="en-US" sz="3600" dirty="0" smtClean="0"/>
              <a:t> who come down with Alzheimer’s do so about 4.5 years later than monolinguals</a:t>
            </a:r>
          </a:p>
        </p:txBody>
      </p:sp>
    </p:spTree>
    <p:extLst>
      <p:ext uri="{BB962C8B-B14F-4D97-AF65-F5344CB8AC3E}">
        <p14:creationId xmlns:p14="http://schemas.microsoft.com/office/powerpoint/2010/main" val="3707709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23e6aaa49_0_27"/>
          <p:cNvSpPr txBox="1">
            <a:spLocks noGrp="1"/>
          </p:cNvSpPr>
          <p:nvPr>
            <p:ph type="title"/>
          </p:nvPr>
        </p:nvSpPr>
        <p:spPr>
          <a:xfrm>
            <a:off x="558600" y="365125"/>
            <a:ext cx="11074800" cy="1325700"/>
          </a:xfrm>
          <a:prstGeom prst="rect">
            <a:avLst/>
          </a:prstGeom>
          <a:solidFill>
            <a:srgbClr val="A4C2F4"/>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6000" dirty="0"/>
              <a:t>Neuroplasticity can result from...</a:t>
            </a:r>
            <a:endParaRPr sz="4800" dirty="0"/>
          </a:p>
        </p:txBody>
      </p:sp>
      <p:pic>
        <p:nvPicPr>
          <p:cNvPr id="121" name="Google Shape;121;g623e6aaa49_0_27"/>
          <p:cNvPicPr preferRelativeResize="0"/>
          <p:nvPr/>
        </p:nvPicPr>
        <p:blipFill rotWithShape="1">
          <a:blip r:embed="rId3">
            <a:alphaModFix/>
          </a:blip>
          <a:srcRect t="18579" b="4868"/>
          <a:stretch/>
        </p:blipFill>
        <p:spPr>
          <a:xfrm>
            <a:off x="558600" y="2145801"/>
            <a:ext cx="11074799" cy="4347074"/>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6;g623e6aaa49_0_7"/>
          <p:cNvSpPr txBox="1">
            <a:spLocks noGrp="1"/>
          </p:cNvSpPr>
          <p:nvPr>
            <p:ph type="title"/>
          </p:nvPr>
        </p:nvSpPr>
        <p:spPr>
          <a:xfrm>
            <a:off x="467710" y="499924"/>
            <a:ext cx="11256579" cy="1325700"/>
          </a:xfrm>
          <a:prstGeom prst="rect">
            <a:avLst/>
          </a:prstGeom>
          <a:solidFill>
            <a:srgbClr val="A4C2F4"/>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5400" dirty="0" smtClean="0"/>
              <a:t>Questions for discussion</a:t>
            </a:r>
            <a:endParaRPr sz="5400" dirty="0"/>
          </a:p>
        </p:txBody>
      </p:sp>
      <p:sp>
        <p:nvSpPr>
          <p:cNvPr id="5" name="Google Shape;127;g623e6aaa49_0_7"/>
          <p:cNvSpPr txBox="1">
            <a:spLocks noGrp="1"/>
          </p:cNvSpPr>
          <p:nvPr>
            <p:ph type="body" idx="1"/>
          </p:nvPr>
        </p:nvSpPr>
        <p:spPr>
          <a:xfrm>
            <a:off x="467709" y="2175565"/>
            <a:ext cx="11208903" cy="4241182"/>
          </a:xfrm>
          <a:prstGeom prst="rect">
            <a:avLst/>
          </a:prstGeom>
          <a:noFill/>
          <a:ln>
            <a:noFill/>
          </a:ln>
        </p:spPr>
        <p:txBody>
          <a:bodyPr spcFirstLastPara="1" wrap="square" lIns="91425" tIns="45700" rIns="91425" bIns="45700" anchor="t" anchorCtr="0">
            <a:noAutofit/>
          </a:bodyPr>
          <a:lstStyle/>
          <a:p>
            <a:pPr>
              <a:spcBef>
                <a:spcPts val="0"/>
              </a:spcBef>
            </a:pPr>
            <a:r>
              <a:rPr lang="en-US" dirty="0"/>
              <a:t>How are you empowering </a:t>
            </a:r>
            <a:r>
              <a:rPr lang="en-US" dirty="0" smtClean="0"/>
              <a:t>students </a:t>
            </a:r>
            <a:r>
              <a:rPr lang="en-US" dirty="0"/>
              <a:t>through </a:t>
            </a:r>
            <a:r>
              <a:rPr lang="en-US" b="1" dirty="0"/>
              <a:t>teaching them about their own brains’ neuroplasticity </a:t>
            </a:r>
            <a:r>
              <a:rPr lang="en-US" dirty="0"/>
              <a:t>(growth mindset)?</a:t>
            </a:r>
            <a:endParaRPr lang="en-US" sz="3600" dirty="0"/>
          </a:p>
          <a:p>
            <a:pPr>
              <a:spcBef>
                <a:spcPts val="0"/>
              </a:spcBef>
            </a:pPr>
            <a:r>
              <a:rPr lang="en-US" dirty="0"/>
              <a:t>What connections are you making between your material and students’ already-existing connections between concepts (</a:t>
            </a:r>
            <a:r>
              <a:rPr lang="en-US" b="1" dirty="0"/>
              <a:t>prior knowledge, experiences, and skills)</a:t>
            </a:r>
            <a:r>
              <a:rPr lang="en-US" dirty="0"/>
              <a:t>?</a:t>
            </a:r>
          </a:p>
          <a:p>
            <a:pPr>
              <a:spcBef>
                <a:spcPts val="0"/>
              </a:spcBef>
            </a:pPr>
            <a:r>
              <a:rPr lang="en-US" dirty="0" smtClean="0"/>
              <a:t>What kinds of </a:t>
            </a:r>
            <a:r>
              <a:rPr lang="en-US" b="1" dirty="0" smtClean="0"/>
              <a:t>enriched learning environments </a:t>
            </a:r>
            <a:r>
              <a:rPr lang="en-US" dirty="0" smtClean="0"/>
              <a:t>are you providing for your students?</a:t>
            </a:r>
          </a:p>
          <a:p>
            <a:pPr>
              <a:spcBef>
                <a:spcPts val="0"/>
              </a:spcBef>
            </a:pPr>
            <a:r>
              <a:rPr lang="en-US" dirty="0"/>
              <a:t>In what ways are you engaging students’ </a:t>
            </a:r>
            <a:r>
              <a:rPr lang="en-US" b="1" dirty="0"/>
              <a:t>emotions </a:t>
            </a:r>
            <a:r>
              <a:rPr lang="en-US" dirty="0"/>
              <a:t>around the concepts you’re teaching?</a:t>
            </a:r>
          </a:p>
          <a:p>
            <a:pPr>
              <a:spcBef>
                <a:spcPts val="0"/>
              </a:spcBef>
            </a:pPr>
            <a:r>
              <a:rPr lang="en-US" dirty="0" smtClean="0"/>
              <a:t>How </a:t>
            </a:r>
            <a:r>
              <a:rPr lang="en-US" dirty="0"/>
              <a:t>are you leveraging the power of </a:t>
            </a:r>
            <a:r>
              <a:rPr lang="en-US" b="1" dirty="0"/>
              <a:t>social interaction </a:t>
            </a:r>
            <a:r>
              <a:rPr lang="en-US" dirty="0"/>
              <a:t>to help create new connections in </a:t>
            </a:r>
            <a:r>
              <a:rPr lang="en-US" dirty="0" smtClean="0"/>
              <a:t>students’ brains?</a:t>
            </a:r>
            <a:endParaRPr lang="en-US" dirty="0"/>
          </a:p>
        </p:txBody>
      </p:sp>
    </p:spTree>
    <p:extLst>
      <p:ext uri="{BB962C8B-B14F-4D97-AF65-F5344CB8AC3E}">
        <p14:creationId xmlns:p14="http://schemas.microsoft.com/office/powerpoint/2010/main" val="2157505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6;g623e6aaa49_0_7"/>
          <p:cNvSpPr txBox="1">
            <a:spLocks noGrp="1"/>
          </p:cNvSpPr>
          <p:nvPr>
            <p:ph type="title"/>
          </p:nvPr>
        </p:nvSpPr>
        <p:spPr>
          <a:xfrm>
            <a:off x="467710" y="499924"/>
            <a:ext cx="11256579" cy="1325700"/>
          </a:xfrm>
          <a:prstGeom prst="rect">
            <a:avLst/>
          </a:prstGeom>
          <a:solidFill>
            <a:srgbClr val="A4C2F4"/>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5400" dirty="0" smtClean="0"/>
              <a:t>Takeaways</a:t>
            </a:r>
            <a:endParaRPr sz="5400" dirty="0"/>
          </a:p>
        </p:txBody>
      </p:sp>
      <p:sp>
        <p:nvSpPr>
          <p:cNvPr id="5" name="Google Shape;127;g623e6aaa49_0_7"/>
          <p:cNvSpPr txBox="1">
            <a:spLocks noGrp="1"/>
          </p:cNvSpPr>
          <p:nvPr>
            <p:ph type="body" idx="1"/>
          </p:nvPr>
        </p:nvSpPr>
        <p:spPr>
          <a:xfrm>
            <a:off x="467709" y="2175565"/>
            <a:ext cx="11208903" cy="4241182"/>
          </a:xfrm>
          <a:prstGeom prst="rect">
            <a:avLst/>
          </a:prstGeom>
          <a:noFill/>
          <a:ln>
            <a:noFill/>
          </a:ln>
        </p:spPr>
        <p:txBody>
          <a:bodyPr spcFirstLastPara="1" wrap="square" lIns="91425" tIns="45700" rIns="91425" bIns="45700" anchor="t" anchorCtr="0">
            <a:noAutofit/>
          </a:bodyPr>
          <a:lstStyle/>
          <a:p>
            <a:pPr>
              <a:spcBef>
                <a:spcPts val="0"/>
              </a:spcBef>
            </a:pPr>
            <a:r>
              <a:rPr lang="en-US" sz="4400" dirty="0" smtClean="0"/>
              <a:t>On your card: what </a:t>
            </a:r>
            <a:r>
              <a:rPr lang="en-US" sz="4400" b="1" dirty="0" smtClean="0"/>
              <a:t>three</a:t>
            </a:r>
            <a:r>
              <a:rPr lang="en-US" sz="4400" dirty="0" smtClean="0"/>
              <a:t> ideas about neuroplasticity might be top of mind as you plan upcoming learning activities?</a:t>
            </a:r>
          </a:p>
          <a:p>
            <a:pPr marL="114300" indent="0">
              <a:spcBef>
                <a:spcPts val="0"/>
              </a:spcBef>
              <a:buNone/>
            </a:pPr>
            <a:endParaRPr lang="en-US" sz="4400" dirty="0" smtClean="0"/>
          </a:p>
          <a:p>
            <a:pPr>
              <a:spcBef>
                <a:spcPts val="0"/>
              </a:spcBef>
            </a:pPr>
            <a:r>
              <a:rPr lang="en-US" sz="4400" dirty="0" smtClean="0"/>
              <a:t>Take a picture if you want </a:t>
            </a:r>
            <a:r>
              <a:rPr lang="mr-IN" sz="4400" dirty="0" smtClean="0"/>
              <a:t>–</a:t>
            </a:r>
            <a:r>
              <a:rPr lang="en-US" sz="4400" dirty="0" smtClean="0"/>
              <a:t> we’d like to </a:t>
            </a:r>
            <a:r>
              <a:rPr lang="en-US" sz="4400" b="1" dirty="0" smtClean="0"/>
              <a:t>take the cards up</a:t>
            </a:r>
            <a:r>
              <a:rPr lang="en-US" sz="4400" dirty="0" smtClean="0"/>
              <a:t> and compile them to get back to you.</a:t>
            </a:r>
            <a:endParaRPr lang="en-US" sz="4400" dirty="0"/>
          </a:p>
        </p:txBody>
      </p:sp>
    </p:spTree>
    <p:extLst>
      <p:ext uri="{BB962C8B-B14F-4D97-AF65-F5344CB8AC3E}">
        <p14:creationId xmlns:p14="http://schemas.microsoft.com/office/powerpoint/2010/main" val="2717649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75663" y="718555"/>
            <a:ext cx="11149800" cy="1325700"/>
          </a:xfrm>
          <a:prstGeom prst="rect">
            <a:avLst/>
          </a:prstGeom>
          <a:solidFill>
            <a:srgbClr val="A4C2F4"/>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7200" dirty="0" smtClean="0"/>
              <a:t>Welcome!</a:t>
            </a:r>
            <a:endParaRPr sz="7200" dirty="0"/>
          </a:p>
        </p:txBody>
      </p:sp>
      <p:sp>
        <p:nvSpPr>
          <p:cNvPr id="91" name="Google Shape;91;p2"/>
          <p:cNvSpPr txBox="1">
            <a:spLocks noGrp="1"/>
          </p:cNvSpPr>
          <p:nvPr>
            <p:ph type="body" idx="1"/>
          </p:nvPr>
        </p:nvSpPr>
        <p:spPr>
          <a:xfrm>
            <a:off x="416150" y="2749825"/>
            <a:ext cx="11313000" cy="3655299"/>
          </a:xfrm>
          <a:prstGeom prst="rect">
            <a:avLst/>
          </a:prstGeom>
          <a:noFill/>
          <a:ln>
            <a:noFill/>
          </a:ln>
        </p:spPr>
        <p:txBody>
          <a:bodyPr spcFirstLastPara="1" wrap="square" lIns="91425" tIns="45700" rIns="91425" bIns="45700" anchor="t" anchorCtr="0">
            <a:normAutofit/>
          </a:bodyPr>
          <a:lstStyle/>
          <a:p>
            <a:pPr lvl="0">
              <a:spcBef>
                <a:spcPts val="0"/>
              </a:spcBef>
            </a:pPr>
            <a:r>
              <a:rPr lang="en-US" sz="5400" dirty="0"/>
              <a:t>What is something interesting about </a:t>
            </a:r>
            <a:r>
              <a:rPr lang="en-US" sz="5400" b="1" dirty="0"/>
              <a:t>your</a:t>
            </a:r>
            <a:r>
              <a:rPr lang="en-US" sz="5400" dirty="0"/>
              <a:t> brain?</a:t>
            </a:r>
            <a:endParaRPr sz="4000" i="1" dirty="0"/>
          </a:p>
        </p:txBody>
      </p:sp>
    </p:spTree>
    <p:extLst>
      <p:ext uri="{BB962C8B-B14F-4D97-AF65-F5344CB8AC3E}">
        <p14:creationId xmlns:p14="http://schemas.microsoft.com/office/powerpoint/2010/main" val="1616875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97750" y="387250"/>
            <a:ext cx="11149800" cy="1325700"/>
          </a:xfrm>
          <a:prstGeom prst="rect">
            <a:avLst/>
          </a:prstGeom>
          <a:solidFill>
            <a:srgbClr val="A4C2F4"/>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6000" dirty="0"/>
              <a:t>What is </a:t>
            </a:r>
            <a:r>
              <a:rPr lang="en-US" sz="6000" dirty="0" smtClean="0"/>
              <a:t>neuroplasticity</a:t>
            </a:r>
            <a:r>
              <a:rPr lang="en-US" sz="6000" dirty="0"/>
              <a:t>?</a:t>
            </a:r>
            <a:endParaRPr sz="6000" dirty="0"/>
          </a:p>
        </p:txBody>
      </p:sp>
      <p:sp>
        <p:nvSpPr>
          <p:cNvPr id="91" name="Google Shape;91;p2"/>
          <p:cNvSpPr txBox="1">
            <a:spLocks noGrp="1"/>
          </p:cNvSpPr>
          <p:nvPr>
            <p:ph type="body" idx="1"/>
          </p:nvPr>
        </p:nvSpPr>
        <p:spPr>
          <a:xfrm>
            <a:off x="416150" y="2313125"/>
            <a:ext cx="11313000" cy="40920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sz="3600" dirty="0"/>
              <a:t>the </a:t>
            </a:r>
            <a:r>
              <a:rPr lang="en-US" sz="3600" b="1" dirty="0"/>
              <a:t>selective organizing of connections</a:t>
            </a:r>
            <a:r>
              <a:rPr lang="en-US" sz="3600" dirty="0"/>
              <a:t> between neurons in our brains.</a:t>
            </a:r>
            <a:r>
              <a:rPr lang="en-US" sz="3600" dirty="0">
                <a:solidFill>
                  <a:srgbClr val="333333"/>
                </a:solidFill>
                <a:highlight>
                  <a:schemeClr val="lt1"/>
                </a:highlight>
                <a:latin typeface="Arial"/>
                <a:ea typeface="Arial"/>
                <a:cs typeface="Arial"/>
                <a:sym typeface="Arial"/>
              </a:rPr>
              <a:t> 	</a:t>
            </a:r>
            <a:r>
              <a:rPr lang="en-US" sz="3600" dirty="0" smtClean="0">
                <a:solidFill>
                  <a:srgbClr val="333333"/>
                </a:solidFill>
                <a:highlight>
                  <a:schemeClr val="lt1"/>
                </a:highlight>
                <a:latin typeface="Arial"/>
                <a:ea typeface="Arial"/>
                <a:cs typeface="Arial"/>
                <a:sym typeface="Arial"/>
              </a:rPr>
              <a:t>	</a:t>
            </a:r>
            <a:r>
              <a:rPr lang="en-US" sz="2400" i="1" dirty="0" smtClean="0">
                <a:solidFill>
                  <a:srgbClr val="333333"/>
                </a:solidFill>
                <a:highlight>
                  <a:schemeClr val="lt1"/>
                </a:highlight>
                <a:latin typeface="Arial"/>
                <a:ea typeface="Arial"/>
                <a:cs typeface="Arial"/>
                <a:sym typeface="Arial"/>
              </a:rPr>
              <a:t>- </a:t>
            </a:r>
            <a:r>
              <a:rPr lang="en-US" sz="2400" i="1" dirty="0"/>
              <a:t>neurologist and educator Judy Willis</a:t>
            </a:r>
            <a:endParaRPr sz="2400" i="1" dirty="0"/>
          </a:p>
          <a:p>
            <a:pPr marL="457200" lvl="0" indent="0" algn="l" rtl="0">
              <a:lnSpc>
                <a:spcPct val="90000"/>
              </a:lnSpc>
              <a:spcBef>
                <a:spcPts val="0"/>
              </a:spcBef>
              <a:spcAft>
                <a:spcPts val="0"/>
              </a:spcAft>
              <a:buNone/>
            </a:pPr>
            <a:endParaRPr sz="1800" dirty="0"/>
          </a:p>
          <a:p>
            <a:pPr marL="457200" lvl="0" indent="0" algn="l" rtl="0">
              <a:lnSpc>
                <a:spcPct val="90000"/>
              </a:lnSpc>
              <a:spcBef>
                <a:spcPts val="0"/>
              </a:spcBef>
              <a:spcAft>
                <a:spcPts val="0"/>
              </a:spcAft>
              <a:buNone/>
            </a:pPr>
            <a:endParaRPr sz="3600" dirty="0"/>
          </a:p>
          <a:p>
            <a:pPr marL="457200" lvl="0" indent="-342900" algn="l" rtl="0">
              <a:lnSpc>
                <a:spcPct val="90000"/>
              </a:lnSpc>
              <a:spcBef>
                <a:spcPts val="0"/>
              </a:spcBef>
              <a:spcAft>
                <a:spcPts val="0"/>
              </a:spcAft>
              <a:buSzPts val="1800"/>
              <a:buChar char="•"/>
            </a:pPr>
            <a:r>
              <a:rPr lang="en-US" sz="3600" dirty="0"/>
              <a:t>the ability of the brain to </a:t>
            </a:r>
            <a:r>
              <a:rPr lang="en-US" sz="3600" b="1" dirty="0"/>
              <a:t>reorganize </a:t>
            </a:r>
            <a:r>
              <a:rPr lang="en-US" sz="3600" dirty="0"/>
              <a:t>itself, both in structure and in how it </a:t>
            </a:r>
            <a:r>
              <a:rPr lang="en-US" sz="3600" dirty="0" smtClean="0"/>
              <a:t>functions 		</a:t>
            </a:r>
          </a:p>
          <a:p>
            <a:pPr marL="114300" lvl="0" indent="0" algn="r" rtl="0">
              <a:lnSpc>
                <a:spcPct val="90000"/>
              </a:lnSpc>
              <a:spcBef>
                <a:spcPts val="0"/>
              </a:spcBef>
              <a:spcAft>
                <a:spcPts val="0"/>
              </a:spcAft>
              <a:buSzPts val="1800"/>
              <a:buNone/>
            </a:pPr>
            <a:r>
              <a:rPr lang="en-US" sz="3600" dirty="0" smtClean="0"/>
              <a:t> </a:t>
            </a:r>
            <a:r>
              <a:rPr lang="en-US" sz="2400" i="1" dirty="0" smtClean="0"/>
              <a:t>- National </a:t>
            </a:r>
            <a:r>
              <a:rPr lang="en-US" sz="2400" i="1" dirty="0"/>
              <a:t>Institute </a:t>
            </a:r>
            <a:r>
              <a:rPr lang="en-US" sz="2400" i="1" dirty="0" smtClean="0"/>
              <a:t>for the Clinical </a:t>
            </a:r>
            <a:r>
              <a:rPr lang="en-US" sz="2400" i="1" dirty="0"/>
              <a:t>Application of </a:t>
            </a:r>
            <a:r>
              <a:rPr lang="en-US" sz="2400" i="1" dirty="0" smtClean="0"/>
              <a:t>Behavioral </a:t>
            </a:r>
            <a:r>
              <a:rPr lang="en-US" sz="2400" i="1" dirty="0"/>
              <a:t>Medicine</a:t>
            </a:r>
            <a:endParaRPr sz="2400"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508794" y="644567"/>
            <a:ext cx="11149800" cy="1383922"/>
          </a:xfrm>
          <a:prstGeom prst="rect">
            <a:avLst/>
          </a:prstGeom>
          <a:solidFill>
            <a:srgbClr val="A4C2F4"/>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6600" dirty="0" smtClean="0"/>
              <a:t>Purpose of this workshop</a:t>
            </a:r>
            <a:endParaRPr sz="7200" dirty="0"/>
          </a:p>
        </p:txBody>
      </p:sp>
      <p:sp>
        <p:nvSpPr>
          <p:cNvPr id="91" name="Google Shape;91;p2"/>
          <p:cNvSpPr txBox="1">
            <a:spLocks noGrp="1"/>
          </p:cNvSpPr>
          <p:nvPr>
            <p:ph type="body" idx="1"/>
          </p:nvPr>
        </p:nvSpPr>
        <p:spPr>
          <a:xfrm>
            <a:off x="435104" y="2426604"/>
            <a:ext cx="11313000" cy="3810527"/>
          </a:xfrm>
          <a:prstGeom prst="rect">
            <a:avLst/>
          </a:prstGeom>
          <a:noFill/>
          <a:ln>
            <a:noFill/>
          </a:ln>
        </p:spPr>
        <p:txBody>
          <a:bodyPr spcFirstLastPara="1" wrap="square" lIns="91425" tIns="45700" rIns="91425" bIns="45700" anchor="t" anchorCtr="0">
            <a:normAutofit fontScale="92500" lnSpcReduction="10000"/>
          </a:bodyPr>
          <a:lstStyle/>
          <a:p>
            <a:pPr>
              <a:spcBef>
                <a:spcPts val="0"/>
              </a:spcBef>
            </a:pPr>
            <a:r>
              <a:rPr lang="en-US" sz="4000" dirty="0" smtClean="0"/>
              <a:t>to foreground for ourselves </a:t>
            </a:r>
            <a:r>
              <a:rPr lang="en-US" sz="4000" b="1" dirty="0" smtClean="0"/>
              <a:t>what we already know </a:t>
            </a:r>
            <a:r>
              <a:rPr lang="en-US" sz="4000" dirty="0" smtClean="0"/>
              <a:t>about neuroplasticity</a:t>
            </a:r>
          </a:p>
          <a:p>
            <a:pPr marL="114300" indent="0">
              <a:spcBef>
                <a:spcPts val="0"/>
              </a:spcBef>
              <a:buNone/>
            </a:pPr>
            <a:endParaRPr lang="en-US" sz="4000" dirty="0" smtClean="0"/>
          </a:p>
          <a:p>
            <a:pPr>
              <a:spcBef>
                <a:spcPts val="0"/>
              </a:spcBef>
            </a:pPr>
            <a:r>
              <a:rPr lang="en-US" sz="4000" dirty="0" smtClean="0"/>
              <a:t>to remind us to </a:t>
            </a:r>
            <a:r>
              <a:rPr lang="en-US" sz="4000" b="1" dirty="0" smtClean="0"/>
              <a:t>teach our students</a:t>
            </a:r>
            <a:r>
              <a:rPr lang="en-US" sz="4000" dirty="0" smtClean="0"/>
              <a:t> about neuroplasticity</a:t>
            </a:r>
          </a:p>
          <a:p>
            <a:pPr marL="114300" indent="0">
              <a:spcBef>
                <a:spcPts val="0"/>
              </a:spcBef>
              <a:buNone/>
            </a:pPr>
            <a:endParaRPr lang="en-US" sz="4000" dirty="0" smtClean="0"/>
          </a:p>
          <a:p>
            <a:pPr>
              <a:spcBef>
                <a:spcPts val="0"/>
              </a:spcBef>
            </a:pPr>
            <a:r>
              <a:rPr lang="en-US" sz="4000" dirty="0"/>
              <a:t>to remind ourselves to </a:t>
            </a:r>
            <a:r>
              <a:rPr lang="en-US" sz="4000" b="1" dirty="0"/>
              <a:t>build learning activities</a:t>
            </a:r>
            <a:r>
              <a:rPr lang="en-US" sz="4000" dirty="0"/>
              <a:t> around neuroplasticity </a:t>
            </a:r>
            <a:r>
              <a:rPr lang="en-US" sz="4000" dirty="0" smtClean="0"/>
              <a:t>features</a:t>
            </a:r>
            <a:endParaRPr lang="en-US" sz="4000" dirty="0"/>
          </a:p>
        </p:txBody>
      </p:sp>
    </p:spTree>
    <p:extLst>
      <p:ext uri="{BB962C8B-B14F-4D97-AF65-F5344CB8AC3E}">
        <p14:creationId xmlns:p14="http://schemas.microsoft.com/office/powerpoint/2010/main" val="2990345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508794" y="387251"/>
            <a:ext cx="11149800" cy="1887706"/>
          </a:xfrm>
          <a:prstGeom prst="rect">
            <a:avLst/>
          </a:prstGeom>
          <a:solidFill>
            <a:srgbClr val="A4C2F4"/>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sz="7200" dirty="0" smtClean="0"/>
              <a:t>Who are we, </a:t>
            </a:r>
            <a:br>
              <a:rPr lang="en-US" sz="7200" dirty="0" smtClean="0"/>
            </a:br>
            <a:r>
              <a:rPr lang="en-US" sz="7200" dirty="0" smtClean="0"/>
              <a:t>and why are we here?</a:t>
            </a:r>
            <a:endParaRPr sz="7200" dirty="0"/>
          </a:p>
        </p:txBody>
      </p:sp>
      <p:sp>
        <p:nvSpPr>
          <p:cNvPr id="91" name="Google Shape;91;p2"/>
          <p:cNvSpPr txBox="1">
            <a:spLocks noGrp="1"/>
          </p:cNvSpPr>
          <p:nvPr>
            <p:ph type="body" idx="1"/>
          </p:nvPr>
        </p:nvSpPr>
        <p:spPr>
          <a:xfrm>
            <a:off x="416150" y="2995340"/>
            <a:ext cx="11313000" cy="3200052"/>
          </a:xfrm>
          <a:prstGeom prst="rect">
            <a:avLst/>
          </a:prstGeom>
          <a:noFill/>
          <a:ln>
            <a:noFill/>
          </a:ln>
        </p:spPr>
        <p:txBody>
          <a:bodyPr spcFirstLastPara="1" wrap="square" lIns="91425" tIns="45700" rIns="91425" bIns="45700" anchor="t" anchorCtr="0">
            <a:normAutofit/>
          </a:bodyPr>
          <a:lstStyle/>
          <a:p>
            <a:pPr>
              <a:spcBef>
                <a:spcPts val="0"/>
              </a:spcBef>
            </a:pPr>
            <a:r>
              <a:rPr lang="en-US" sz="4800" dirty="0" smtClean="0"/>
              <a:t>What about neuroplasticity interests you?  </a:t>
            </a:r>
          </a:p>
          <a:p>
            <a:pPr marL="114300" indent="0">
              <a:spcBef>
                <a:spcPts val="0"/>
              </a:spcBef>
              <a:buNone/>
            </a:pPr>
            <a:endParaRPr lang="en-US" sz="4800" dirty="0"/>
          </a:p>
          <a:p>
            <a:pPr>
              <a:spcBef>
                <a:spcPts val="0"/>
              </a:spcBef>
            </a:pPr>
            <a:r>
              <a:rPr lang="en-US" sz="4800" dirty="0" smtClean="0"/>
              <a:t>What do you already know about it?</a:t>
            </a:r>
          </a:p>
        </p:txBody>
      </p:sp>
    </p:spTree>
    <p:extLst>
      <p:ext uri="{BB962C8B-B14F-4D97-AF65-F5344CB8AC3E}">
        <p14:creationId xmlns:p14="http://schemas.microsoft.com/office/powerpoint/2010/main" val="3928609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530950" y="365125"/>
            <a:ext cx="11149800" cy="1325700"/>
          </a:xfrm>
          <a:prstGeom prst="rect">
            <a:avLst/>
          </a:prstGeom>
          <a:solidFill>
            <a:srgbClr val="A4C2F4"/>
          </a:solidFill>
          <a:ln>
            <a:noFill/>
          </a:ln>
        </p:spPr>
        <p:txBody>
          <a:bodyPr spcFirstLastPara="1" wrap="square" lIns="91425" tIns="45700" rIns="91425" bIns="45700" anchor="ctr" anchorCtr="0">
            <a:noAutofit/>
          </a:bodyPr>
          <a:lstStyle/>
          <a:p>
            <a:pPr marL="0" lvl="0" indent="0" algn="ctr" rtl="0">
              <a:spcBef>
                <a:spcPts val="0"/>
              </a:spcBef>
              <a:spcAft>
                <a:spcPts val="0"/>
              </a:spcAft>
              <a:buSzPts val="4400"/>
              <a:buNone/>
            </a:pPr>
            <a:r>
              <a:rPr lang="en-US" sz="4800" dirty="0">
                <a:solidFill>
                  <a:srgbClr val="000000"/>
                </a:solidFill>
                <a:latin typeface="Arial"/>
                <a:ea typeface="Arial"/>
                <a:cs typeface="Arial"/>
                <a:sym typeface="Arial"/>
              </a:rPr>
              <a:t>Neuroplasticity and </a:t>
            </a:r>
            <a:r>
              <a:rPr lang="en-US" sz="4800" dirty="0" smtClean="0">
                <a:solidFill>
                  <a:srgbClr val="000000"/>
                </a:solidFill>
                <a:latin typeface="Arial"/>
                <a:ea typeface="Arial"/>
                <a:cs typeface="Arial"/>
                <a:sym typeface="Arial"/>
              </a:rPr>
              <a:t>learning</a:t>
            </a:r>
            <a:endParaRPr dirty="0"/>
          </a:p>
        </p:txBody>
      </p:sp>
      <p:pic>
        <p:nvPicPr>
          <p:cNvPr id="97" name="Google Shape;97;p5" descr="For many years, scientists thought that the brain was fixed and couldn’t adapt or change after childhood but advances in fMRI scanning have shown that this could not be further from the truth.  We can now see that our brains change and adapt every day, regardless of our age. Every time we learn something new, we are harnessing the power of neuroplasticity.">
            <a:hlinkClick r:id="rId3"/>
          </p:cNvPr>
          <p:cNvPicPr preferRelativeResize="0"/>
          <p:nvPr/>
        </p:nvPicPr>
        <p:blipFill rotWithShape="1">
          <a:blip r:embed="rId4">
            <a:alphaModFix/>
          </a:blip>
          <a:srcRect/>
          <a:stretch/>
        </p:blipFill>
        <p:spPr>
          <a:xfrm>
            <a:off x="3229909" y="2201725"/>
            <a:ext cx="5801591" cy="4351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508794" y="387251"/>
            <a:ext cx="11149800" cy="1887706"/>
          </a:xfrm>
          <a:prstGeom prst="rect">
            <a:avLst/>
          </a:prstGeom>
          <a:solidFill>
            <a:srgbClr val="A4C2F4"/>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sz="7200" dirty="0" smtClean="0"/>
              <a:t>AGES </a:t>
            </a:r>
            <a:r>
              <a:rPr lang="mr-IN" sz="7200" dirty="0" smtClean="0"/>
              <a:t>–</a:t>
            </a:r>
            <a:r>
              <a:rPr lang="en-US" sz="7200" dirty="0" smtClean="0"/>
              <a:t> factors in neuroplasticity</a:t>
            </a:r>
            <a:endParaRPr sz="7200" dirty="0"/>
          </a:p>
        </p:txBody>
      </p:sp>
      <p:sp>
        <p:nvSpPr>
          <p:cNvPr id="91" name="Google Shape;91;p2"/>
          <p:cNvSpPr txBox="1">
            <a:spLocks noGrp="1"/>
          </p:cNvSpPr>
          <p:nvPr>
            <p:ph type="body" idx="1"/>
          </p:nvPr>
        </p:nvSpPr>
        <p:spPr>
          <a:xfrm>
            <a:off x="416150" y="2521393"/>
            <a:ext cx="11313000" cy="4019063"/>
          </a:xfrm>
          <a:prstGeom prst="rect">
            <a:avLst/>
          </a:prstGeom>
          <a:noFill/>
          <a:ln>
            <a:noFill/>
          </a:ln>
        </p:spPr>
        <p:txBody>
          <a:bodyPr spcFirstLastPara="1" wrap="square" lIns="91425" tIns="45700" rIns="91425" bIns="45700" anchor="t" anchorCtr="0">
            <a:normAutofit/>
          </a:bodyPr>
          <a:lstStyle/>
          <a:p>
            <a:pPr lvl="0"/>
            <a:r>
              <a:rPr lang="en-US" sz="4800" u="sng" dirty="0"/>
              <a:t>attention</a:t>
            </a:r>
            <a:r>
              <a:rPr lang="en-US" sz="4800"/>
              <a:t>: </a:t>
            </a:r>
            <a:r>
              <a:rPr lang="en-US" sz="4800" smtClean="0"/>
              <a:t>focus</a:t>
            </a:r>
          </a:p>
          <a:p>
            <a:pPr lvl="0"/>
            <a:r>
              <a:rPr lang="en-US" sz="4800" u="sng" smtClean="0"/>
              <a:t>generation</a:t>
            </a:r>
            <a:r>
              <a:rPr lang="en-US" sz="4800" dirty="0"/>
              <a:t>: make connections to previous learning</a:t>
            </a:r>
          </a:p>
          <a:p>
            <a:pPr lvl="0"/>
            <a:r>
              <a:rPr lang="en-US" sz="4800" u="sng" dirty="0"/>
              <a:t>emotion</a:t>
            </a:r>
            <a:r>
              <a:rPr lang="en-US" sz="4800" dirty="0"/>
              <a:t>: positive rewards</a:t>
            </a:r>
          </a:p>
          <a:p>
            <a:pPr lvl="0"/>
            <a:r>
              <a:rPr lang="en-US" sz="4800" u="sng" dirty="0"/>
              <a:t>spacing</a:t>
            </a:r>
            <a:r>
              <a:rPr lang="en-US" sz="4800" dirty="0"/>
              <a:t>: interleaving</a:t>
            </a:r>
          </a:p>
        </p:txBody>
      </p:sp>
    </p:spTree>
    <p:extLst>
      <p:ext uri="{BB962C8B-B14F-4D97-AF65-F5344CB8AC3E}">
        <p14:creationId xmlns:p14="http://schemas.microsoft.com/office/powerpoint/2010/main" val="2786127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body" idx="1"/>
          </p:nvPr>
        </p:nvSpPr>
        <p:spPr>
          <a:xfrm>
            <a:off x="619425" y="951300"/>
            <a:ext cx="4170000" cy="495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3600"/>
              <a:t>“Aunt Laura, my teacher told me every time I learn something new at school, </a:t>
            </a:r>
            <a:r>
              <a:rPr lang="en-US" sz="3600" b="1"/>
              <a:t>my brain makes a new line</a:t>
            </a:r>
            <a:r>
              <a:rPr lang="en-US" sz="3600"/>
              <a:t>.”</a:t>
            </a:r>
            <a:endParaRPr sz="3600"/>
          </a:p>
          <a:p>
            <a:pPr marL="0" lvl="0" indent="0" algn="l" rtl="0">
              <a:lnSpc>
                <a:spcPct val="90000"/>
              </a:lnSpc>
              <a:spcBef>
                <a:spcPts val="1000"/>
              </a:spcBef>
              <a:spcAft>
                <a:spcPts val="0"/>
              </a:spcAft>
              <a:buSzPts val="1800"/>
              <a:buNone/>
            </a:pPr>
            <a:endParaRPr sz="3600"/>
          </a:p>
          <a:p>
            <a:pPr marL="457200" lvl="0" indent="-342900" algn="r" rtl="0">
              <a:lnSpc>
                <a:spcPct val="90000"/>
              </a:lnSpc>
              <a:spcBef>
                <a:spcPts val="1000"/>
              </a:spcBef>
              <a:spcAft>
                <a:spcPts val="0"/>
              </a:spcAft>
              <a:buSzPts val="1800"/>
              <a:buChar char="-"/>
            </a:pPr>
            <a:r>
              <a:rPr lang="en-US"/>
              <a:t>Dylan Holt, age 6</a:t>
            </a:r>
            <a:endParaRPr/>
          </a:p>
        </p:txBody>
      </p:sp>
      <p:pic>
        <p:nvPicPr>
          <p:cNvPr id="103" name="Google Shape;103;p6"/>
          <p:cNvPicPr preferRelativeResize="0"/>
          <p:nvPr/>
        </p:nvPicPr>
        <p:blipFill>
          <a:blip r:embed="rId3">
            <a:alphaModFix/>
          </a:blip>
          <a:stretch>
            <a:fillRect/>
          </a:stretch>
        </p:blipFill>
        <p:spPr>
          <a:xfrm>
            <a:off x="5315660" y="0"/>
            <a:ext cx="6876343" cy="685800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508794" y="387251"/>
            <a:ext cx="11149800" cy="1887706"/>
          </a:xfrm>
          <a:prstGeom prst="rect">
            <a:avLst/>
          </a:prstGeom>
          <a:solidFill>
            <a:srgbClr val="A4C2F4"/>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5400" dirty="0" smtClean="0"/>
              <a:t>Growth mindset:  </a:t>
            </a:r>
            <a:br>
              <a:rPr lang="en-US" sz="5400" dirty="0" smtClean="0"/>
            </a:br>
            <a:r>
              <a:rPr lang="en-US" sz="5400" dirty="0" smtClean="0"/>
              <a:t>teaching students about their brains</a:t>
            </a:r>
            <a:endParaRPr sz="5400" dirty="0"/>
          </a:p>
        </p:txBody>
      </p:sp>
      <p:sp>
        <p:nvSpPr>
          <p:cNvPr id="91" name="Google Shape;91;p2"/>
          <p:cNvSpPr txBox="1">
            <a:spLocks noGrp="1"/>
          </p:cNvSpPr>
          <p:nvPr>
            <p:ph type="body" idx="1"/>
          </p:nvPr>
        </p:nvSpPr>
        <p:spPr>
          <a:xfrm>
            <a:off x="416150" y="2673056"/>
            <a:ext cx="11313000" cy="3791569"/>
          </a:xfrm>
          <a:prstGeom prst="rect">
            <a:avLst/>
          </a:prstGeom>
          <a:noFill/>
          <a:ln>
            <a:noFill/>
          </a:ln>
        </p:spPr>
        <p:txBody>
          <a:bodyPr spcFirstLastPara="1" wrap="square" lIns="91425" tIns="45700" rIns="91425" bIns="45700" anchor="t" anchorCtr="0">
            <a:normAutofit fontScale="92500" lnSpcReduction="10000"/>
          </a:bodyPr>
          <a:lstStyle/>
          <a:p>
            <a:pPr>
              <a:spcBef>
                <a:spcPts val="0"/>
              </a:spcBef>
            </a:pPr>
            <a:r>
              <a:rPr lang="en-US" sz="4000" dirty="0" err="1" smtClean="0"/>
              <a:t>Dweck</a:t>
            </a:r>
            <a:r>
              <a:rPr lang="en-US" sz="4000" dirty="0" smtClean="0"/>
              <a:t>:  When </a:t>
            </a:r>
            <a:r>
              <a:rPr lang="en-US" sz="4000" dirty="0"/>
              <a:t>students believe they can get smarter, they understand that effort makes them stronger. Therefore they put in extra time and effort, and that leads to higher achievement</a:t>
            </a:r>
            <a:r>
              <a:rPr lang="en-US" sz="4000" dirty="0" smtClean="0"/>
              <a:t>.</a:t>
            </a:r>
          </a:p>
          <a:p>
            <a:pPr marL="114300" indent="0">
              <a:spcBef>
                <a:spcPts val="0"/>
              </a:spcBef>
              <a:buNone/>
            </a:pPr>
            <a:endParaRPr lang="en-US" sz="4000" dirty="0" smtClean="0"/>
          </a:p>
          <a:p>
            <a:pPr>
              <a:spcBef>
                <a:spcPts val="0"/>
              </a:spcBef>
            </a:pPr>
            <a:r>
              <a:rPr lang="en-US" sz="4000" dirty="0"/>
              <a:t>7th graders who were taught that intelligence is malleable and shown how the brain grows with effort showed a clear increase in math grades. </a:t>
            </a:r>
            <a:endParaRPr lang="en-US" sz="4000" dirty="0" smtClean="0"/>
          </a:p>
        </p:txBody>
      </p:sp>
    </p:spTree>
    <p:extLst>
      <p:ext uri="{BB962C8B-B14F-4D97-AF65-F5344CB8AC3E}">
        <p14:creationId xmlns:p14="http://schemas.microsoft.com/office/powerpoint/2010/main" val="1396871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TotalTime>
  <Words>938</Words>
  <Application>Microsoft Macintosh PowerPoint</Application>
  <PresentationFormat>Custom</PresentationFormat>
  <Paragraphs>100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Leveraging the fact  that our brains can  continually form new pathways  to learning  Laura Holt and Laura Manning</vt:lpstr>
      <vt:lpstr>Welcome!</vt:lpstr>
      <vt:lpstr>What is neuroplasticity?</vt:lpstr>
      <vt:lpstr>Purpose of this workshop</vt:lpstr>
      <vt:lpstr>Who are we,  and why are we here?</vt:lpstr>
      <vt:lpstr>Neuroplasticity and learning</vt:lpstr>
      <vt:lpstr>AGES – factors in neuroplasticity</vt:lpstr>
      <vt:lpstr>PowerPoint Presentation</vt:lpstr>
      <vt:lpstr>Growth mindset:   teaching students about their brains</vt:lpstr>
      <vt:lpstr>PowerPoint Presentation</vt:lpstr>
      <vt:lpstr>Education’s influence on the brain</vt:lpstr>
      <vt:lpstr>In defense of active learning</vt:lpstr>
      <vt:lpstr>PowerPoint Presentation</vt:lpstr>
      <vt:lpstr>Helping rats’ brains grow</vt:lpstr>
      <vt:lpstr>Studies show other effects of training  on the structure and function of the brain</vt:lpstr>
      <vt:lpstr>Neuroplasticity can result from...</vt:lpstr>
      <vt:lpstr>Questions for discussion</vt:lpstr>
      <vt:lpstr>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the fact  that our brains can  continually form new pathways  to learning  Laura Holt and Laura Manning</dc:title>
  <dc:creator>Laura</dc:creator>
  <cp:lastModifiedBy>Laura Bernhagen</cp:lastModifiedBy>
  <cp:revision>35</cp:revision>
  <cp:lastPrinted>2019-10-18T14:09:41Z</cp:lastPrinted>
  <dcterms:created xsi:type="dcterms:W3CDTF">2019-10-05T23:10:45Z</dcterms:created>
  <dcterms:modified xsi:type="dcterms:W3CDTF">2019-10-19T19:49:54Z</dcterms:modified>
</cp:coreProperties>
</file>